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37" autoAdjust="0"/>
  </p:normalViewPr>
  <p:slideViewPr>
    <p:cSldViewPr snapToGrid="0">
      <p:cViewPr varScale="1">
        <p:scale>
          <a:sx n="91" d="100"/>
          <a:sy n="91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15B6F-C2F3-46D1-BBE9-9AC444DD619A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68164-8AFF-438C-8F6D-BDC7FDDE3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330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IOC</a:t>
            </a:r>
            <a:r>
              <a:rPr lang="zh-CN" altLang="en-US" dirty="0"/>
              <a:t>即是</a:t>
            </a:r>
            <a:r>
              <a:rPr lang="en-US" altLang="zh-CN" dirty="0"/>
              <a:t>bean</a:t>
            </a:r>
            <a:r>
              <a:rPr lang="zh-CN" altLang="en-US" dirty="0"/>
              <a:t>容器集合，</a:t>
            </a:r>
            <a:r>
              <a:rPr lang="en-US" altLang="zh-CN" dirty="0" err="1"/>
              <a:t>BeanFactory</a:t>
            </a:r>
            <a:r>
              <a:rPr lang="en-US" altLang="zh-CN" dirty="0"/>
              <a:t>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直接保存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bean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集合</a:t>
            </a:r>
            <a:b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75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FactoryBeanRegistrySupport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抽象类 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【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类似于单例实现类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】</a:t>
            </a: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优化 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createBean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【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处理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factoryBean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87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zh-CN" altLang="en-US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定义切入点接口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Pointcut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，用于获取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ClassFilter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MethodMatcher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接口。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ClassFilter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：类匹配，用于切点找到给定的接口和目标类。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MethodMatcher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：方法匹配，找到表达式范围内匹配下的目标类和方法。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实现切点表达式类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AspectJExpressionPointcut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：实现了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Pointcut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ClassFilter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MethodMatcher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接口</a:t>
            </a:r>
            <a:endParaRPr lang="en-US" altLang="zh-CN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AdvisedSupport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：主要是用于把代理、拦截、匹配的各项属性包装到一个类中，方便在 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Proxy 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实现类进行使用。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TargetSource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是一个目标对象，在目标对象类中提供 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Object 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入参属性，以及获取目标类 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TargetClass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信息。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MethodInterceptor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是一个具体拦截方法实现类，由用户自己实现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MethodInterceptor#invoke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方法，做具体的处理。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MethodMatcher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是一个匹配方法的操作，这个对象由 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AspectJExpressionPointcut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提供服务。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AopProxy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：定义一个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JDK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代理类。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JdkDynamicAopProxy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：基于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JDK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实现的代理类。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getProxy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：获取代理对象。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invoke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：方法中主要处理匹配的方法后，使用用户自己提供的方法拦截实现，做反射调用 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methodInterceptor.invoke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Cglib2AopProxy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：定义一个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Cglib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代理。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getProxy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：获取代理对象。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82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修改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BeanDefinition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对象，保存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对象的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class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定义单例结构：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SingletonBeanRegistry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接口。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getSingleton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方法：获取单例对象。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DefaultSingletonBeanRegistry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类，继承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SingletonBeanRegistry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接口。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Map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singleObjects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，用于保存单例对象。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编写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getSingleton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方法：用于获取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的单例对象。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编写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addSingleton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方法：用于新增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对象，访问级别为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protected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IOC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框架：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BeanFactory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接口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方法，用于获取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实例对象。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AbstractBeanFactory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抽象类，实现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BeanFactory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接口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继承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DefaultSingletonBeanRegistry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对象，获取塞入和获取单例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对象的能力。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定义抽象方法：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getBeanDefinition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获取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beanDefinition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createBean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创建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编写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获取单例对象。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【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调用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DefaultSingletonBeanRegistry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的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getSingleton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】</a:t>
            </a:r>
          </a:p>
          <a:p>
            <a:pPr marL="2057400" lvl="4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如果拿到，直接返回</a:t>
            </a:r>
          </a:p>
          <a:p>
            <a:pPr marL="2057400" lvl="4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如果拿不到，则执行下一步。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获取对象的 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BeanDefinition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</a:t>
            </a:r>
          </a:p>
          <a:p>
            <a:pPr marL="2057400" lvl="4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如果拿不到，直接返回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null</a:t>
            </a:r>
          </a:p>
          <a:p>
            <a:pPr marL="2057400" lvl="4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如果拿到，则执行下一步。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创建 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定义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AbstractAutowireCapableBeanFactory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抽象对象。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该类继承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AbstractBeanFactory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，并实现了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createBean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简单实现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createBean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方法：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根据传入的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beanDefinition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获取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class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。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调用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class.newInstance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方法，创建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对象。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调用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DefaultSingletonBeanRegistry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的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addSingleton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将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对象塞入单例容器中。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核心实现类：定义 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DefaultListableBeanFactory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该类继承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AbstractBeanFactory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对象，并实现了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getBeanDefinition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该类继承了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BeanDefinitionRegistry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接口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【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非常重要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】</a:t>
            </a:r>
            <a:endParaRPr lang="zh-CN" altLang="en-US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此接口提供了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registerBeanDefinition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方法，用于向注册表中注册 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BeanDefinition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该类定义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Map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用于保存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BeanDefinition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集合。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registerBeanDefinition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：用于注册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BeanDefinition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getBeanDefinition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：用于获取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BeanDefinition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对象。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53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之前的实例化方法，如果创建对象是个有参构造器，就会报错。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6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上一章解决了构造器不同参数的问题，但是没法解决属性值注入的问题。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PropertyValue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16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解释</a:t>
            </a:r>
            <a:r>
              <a:rPr lang="en-US" altLang="zh-CN" dirty="0" err="1"/>
              <a:t>BeanDefinitionReader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en-US" altLang="zh-CN" dirty="0" err="1">
                <a:solidFill>
                  <a:srgbClr val="FFC66D"/>
                </a:solidFill>
                <a:effectLst/>
              </a:rPr>
              <a:t>getRegistry</a:t>
            </a:r>
            <a:r>
              <a:rPr lang="en-US" altLang="zh-CN" dirty="0">
                <a:solidFill>
                  <a:srgbClr val="FFC66D"/>
                </a:solidFill>
                <a:effectLst/>
              </a:rPr>
              <a:t> </a:t>
            </a:r>
            <a:r>
              <a:rPr lang="zh-CN" altLang="en-US" dirty="0">
                <a:solidFill>
                  <a:srgbClr val="FFC66D"/>
                </a:solidFill>
                <a:effectLst/>
              </a:rPr>
              <a:t>获取</a:t>
            </a:r>
            <a:r>
              <a:rPr lang="en-US" altLang="zh-CN" dirty="0" err="1">
                <a:solidFill>
                  <a:srgbClr val="FFC66D"/>
                </a:solidFill>
                <a:effectLst/>
              </a:rPr>
              <a:t>BeanDefinition</a:t>
            </a:r>
            <a:r>
              <a:rPr lang="zh-CN" altLang="en-US" dirty="0">
                <a:solidFill>
                  <a:srgbClr val="FFC66D"/>
                </a:solidFill>
                <a:effectLst/>
              </a:rPr>
              <a:t>注册器</a:t>
            </a:r>
            <a:endParaRPr lang="en-US" altLang="zh-CN" dirty="0">
              <a:solidFill>
                <a:srgbClr val="FFC66D"/>
              </a:solidFill>
              <a:effectLst/>
            </a:endParaRPr>
          </a:p>
          <a:p>
            <a:pPr marL="685800" lvl="1" indent="-228600">
              <a:buAutoNum type="arabicPeriod"/>
            </a:pPr>
            <a:r>
              <a:rPr lang="en-US" altLang="zh-CN" dirty="0" err="1">
                <a:solidFill>
                  <a:srgbClr val="FFC66D"/>
                </a:solidFill>
                <a:effectLst/>
              </a:rPr>
              <a:t>getResourceLoader</a:t>
            </a:r>
            <a:r>
              <a:rPr lang="en-US" altLang="zh-CN" dirty="0">
                <a:solidFill>
                  <a:srgbClr val="FFC66D"/>
                </a:solidFill>
                <a:effectLst/>
              </a:rPr>
              <a:t> </a:t>
            </a:r>
            <a:r>
              <a:rPr lang="zh-CN" altLang="en-US" dirty="0">
                <a:solidFill>
                  <a:srgbClr val="FFC66D"/>
                </a:solidFill>
                <a:effectLst/>
              </a:rPr>
              <a:t>获取加载器</a:t>
            </a:r>
            <a:endParaRPr lang="en-US" altLang="zh-CN" dirty="0">
              <a:solidFill>
                <a:srgbClr val="FFC66D"/>
              </a:solidFill>
              <a:effectLst/>
            </a:endParaRPr>
          </a:p>
          <a:p>
            <a:pPr marL="685800" lvl="1" indent="-228600">
              <a:buAutoNum type="arabicPeriod"/>
            </a:pPr>
            <a:r>
              <a:rPr lang="en-US" altLang="zh-CN" dirty="0" err="1">
                <a:solidFill>
                  <a:srgbClr val="FFC66D"/>
                </a:solidFill>
                <a:effectLst/>
              </a:rPr>
              <a:t>loadBeanDefinitions</a:t>
            </a:r>
            <a:r>
              <a:rPr lang="en-US" altLang="zh-CN" dirty="0">
                <a:solidFill>
                  <a:srgbClr val="FFC66D"/>
                </a:solidFill>
                <a:effectLst/>
              </a:rPr>
              <a:t> </a:t>
            </a:r>
            <a:r>
              <a:rPr lang="zh-CN" altLang="en-US" dirty="0">
                <a:solidFill>
                  <a:srgbClr val="FFC66D"/>
                </a:solidFill>
                <a:effectLst/>
              </a:rPr>
              <a:t>加载文件</a:t>
            </a:r>
            <a:endParaRPr lang="en-US" altLang="zh-CN" dirty="0">
              <a:solidFill>
                <a:srgbClr val="FFC66D"/>
              </a:solidFill>
              <a:effectLst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C66D"/>
                </a:solidFill>
                <a:effectLst/>
              </a:rPr>
              <a:t>2. </a:t>
            </a:r>
            <a:r>
              <a:rPr lang="zh-CN" altLang="en-US" dirty="0">
                <a:solidFill>
                  <a:srgbClr val="FFC66D"/>
                </a:solidFill>
                <a:effectLst/>
              </a:rPr>
              <a:t>解释</a:t>
            </a:r>
            <a:r>
              <a:rPr lang="en-US" altLang="zh-CN" dirty="0" err="1"/>
              <a:t>XmlBeanDefinitionReader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  <a:r>
              <a:rPr lang="en-US" altLang="zh-CN" dirty="0" err="1"/>
              <a:t>loadBeanDefinitions</a:t>
            </a:r>
            <a:r>
              <a:rPr lang="en-US" altLang="zh-CN" dirty="0"/>
              <a:t> </a:t>
            </a:r>
            <a:r>
              <a:rPr lang="zh-CN" altLang="en-US" dirty="0"/>
              <a:t>核心方法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C66D"/>
                </a:solidFill>
                <a:effectLst/>
              </a:rPr>
              <a:t>3. </a:t>
            </a:r>
            <a:r>
              <a:rPr lang="zh-CN" altLang="en-US" dirty="0">
                <a:solidFill>
                  <a:srgbClr val="FFC66D"/>
                </a:solidFill>
                <a:effectLst/>
              </a:rPr>
              <a:t>解释</a:t>
            </a:r>
            <a:r>
              <a:rPr lang="en-US" altLang="zh-CN" dirty="0" err="1"/>
              <a:t>DefaultListableBeanFactory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 err="1"/>
              <a:t>XmlBeanDefinitionReader</a:t>
            </a:r>
            <a:r>
              <a:rPr lang="en-US" altLang="zh-CN" dirty="0"/>
              <a:t> </a:t>
            </a:r>
            <a:r>
              <a:rPr lang="zh-CN" altLang="en-US" dirty="0"/>
              <a:t>组合</a:t>
            </a: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rgbClr val="FFC66D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08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err="1"/>
              <a:t>AbstractApplicationContext</a:t>
            </a:r>
            <a:r>
              <a:rPr lang="zh-CN" altLang="en-US" dirty="0"/>
              <a:t>的</a:t>
            </a:r>
            <a:r>
              <a:rPr lang="en-US" altLang="zh-CN" dirty="0"/>
              <a:t>refresh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>
                <a:solidFill>
                  <a:srgbClr val="808080"/>
                </a:solidFill>
                <a:effectLst/>
              </a:rPr>
              <a:t>创建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effectLst/>
                <a:latin typeface="JetBrains Mono"/>
              </a:rPr>
              <a:t>BeanFactory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，并加载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effectLst/>
                <a:latin typeface="JetBrains Mono"/>
              </a:rPr>
              <a:t>BeanDefinition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。</a:t>
            </a:r>
            <a:endParaRPr lang="en-US" altLang="zh-CN" dirty="0">
              <a:solidFill>
                <a:srgbClr val="808080"/>
              </a:solidFill>
              <a:effectLst/>
              <a:latin typeface="JetBrains Mono"/>
            </a:endParaRPr>
          </a:p>
          <a:p>
            <a:pPr marL="685800" lvl="1" indent="-228600">
              <a:buAutoNum type="arabicPeriod"/>
            </a:pPr>
            <a:r>
              <a:rPr lang="zh-CN" altLang="en-US" dirty="0">
                <a:solidFill>
                  <a:srgbClr val="808080"/>
                </a:solidFill>
                <a:effectLst/>
              </a:rPr>
              <a:t>获取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effectLst/>
                <a:latin typeface="JetBrains Mono"/>
              </a:rPr>
              <a:t>BeanFactory</a:t>
            </a:r>
            <a:endParaRPr lang="en-US" altLang="zh-CN" dirty="0">
              <a:solidFill>
                <a:srgbClr val="808080"/>
              </a:solidFill>
              <a:effectLst/>
              <a:latin typeface="JetBrains Mono"/>
            </a:endParaRPr>
          </a:p>
          <a:p>
            <a:pPr marL="685800" lvl="1" indent="-228600">
              <a:buAutoNum type="arabicPeriod"/>
            </a:pPr>
            <a:r>
              <a:rPr lang="zh-CN" altLang="en-US" dirty="0">
                <a:solidFill>
                  <a:srgbClr val="808080"/>
                </a:solidFill>
                <a:effectLst/>
              </a:rPr>
              <a:t>在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altLang="zh-CN" dirty="0">
                <a:solidFill>
                  <a:srgbClr val="808080"/>
                </a:solidFill>
                <a:effectLst/>
                <a:latin typeface="JetBrains Mono"/>
              </a:rPr>
              <a:t>Bean 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实例化之前，执行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effectLst/>
                <a:latin typeface="JetBrains Mono"/>
              </a:rPr>
              <a:t>BeanFactoryPostProcessor</a:t>
            </a:r>
            <a:r>
              <a:rPr lang="en-US" altLang="zh-CN" dirty="0">
                <a:solidFill>
                  <a:srgbClr val="808080"/>
                </a:solidFill>
                <a:effectLst/>
                <a:latin typeface="JetBrains Mono"/>
              </a:rPr>
              <a:t> (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修改</a:t>
            </a:r>
            <a:r>
              <a:rPr lang="en-US" altLang="zh-CN" dirty="0" err="1">
                <a:solidFill>
                  <a:srgbClr val="808080"/>
                </a:solidFill>
                <a:effectLst/>
                <a:latin typeface="JetBrains Mono"/>
              </a:rPr>
              <a:t>BeanDefinition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）</a:t>
            </a:r>
            <a:endParaRPr lang="en-US" altLang="zh-CN" dirty="0">
              <a:solidFill>
                <a:srgbClr val="808080"/>
              </a:solidFill>
              <a:effectLst/>
              <a:latin typeface="JetBrains Mono"/>
            </a:endParaRPr>
          </a:p>
          <a:p>
            <a:pPr marL="685800" lvl="1" indent="-228600">
              <a:buAutoNum type="arabicPeriod"/>
            </a:pPr>
            <a:r>
              <a:rPr lang="en-US" altLang="zh-CN" dirty="0" err="1">
                <a:solidFill>
                  <a:srgbClr val="808080"/>
                </a:solidFill>
                <a:effectLst/>
              </a:rPr>
              <a:t>BeanPostProcessor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 </a:t>
            </a:r>
            <a:r>
              <a:rPr lang="zh-CN" altLang="en-US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需要提前于其他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Bean </a:t>
            </a:r>
            <a:r>
              <a:rPr lang="zh-CN" altLang="en-US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对象实例化之前执行注册操作</a:t>
            </a:r>
            <a:endParaRPr lang="en-US" altLang="zh-CN" dirty="0">
              <a:solidFill>
                <a:srgbClr val="808080"/>
              </a:solidFill>
              <a:effectLst/>
              <a:latin typeface="JetBrains Mono"/>
              <a:ea typeface="宋体" panose="02010600030101010101" pitchFamily="2" charset="-122"/>
            </a:endParaRPr>
          </a:p>
          <a:p>
            <a:pPr marL="685800" lvl="1" indent="-228600">
              <a:buAutoNum type="arabicPeriod"/>
            </a:pPr>
            <a:r>
              <a:rPr lang="zh-CN" altLang="en-US" dirty="0">
                <a:solidFill>
                  <a:srgbClr val="808080"/>
                </a:solidFill>
                <a:effectLst/>
              </a:rPr>
              <a:t>提前实例化单例</a:t>
            </a:r>
            <a:r>
              <a:rPr lang="en-US" altLang="zh-CN" dirty="0">
                <a:solidFill>
                  <a:srgbClr val="808080"/>
                </a:solidFill>
                <a:effectLst/>
                <a:latin typeface="JetBrains Mono"/>
              </a:rPr>
              <a:t>Bean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对象</a:t>
            </a:r>
            <a:endParaRPr lang="en-US" altLang="zh-CN" dirty="0">
              <a:solidFill>
                <a:srgbClr val="808080"/>
              </a:solidFill>
              <a:effectLst/>
              <a:latin typeface="JetBrains Mono"/>
              <a:ea typeface="宋体" panose="02010600030101010101" pitchFamily="2" charset="-122"/>
            </a:endParaRPr>
          </a:p>
          <a:p>
            <a:pPr marL="228600" lvl="0" indent="-228600">
              <a:buAutoNum type="arabicPeriod"/>
            </a:pPr>
            <a:r>
              <a:rPr lang="en-US" altLang="zh-CN" dirty="0" err="1"/>
              <a:t>AbstractRefreshableApplicationContext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  <a:ea typeface="宋体" panose="02010600030101010101" pitchFamily="2" charset="-122"/>
              </a:rPr>
              <a:t>的</a:t>
            </a:r>
            <a:r>
              <a:rPr lang="en-US" altLang="zh-CN" dirty="0" err="1">
                <a:solidFill>
                  <a:srgbClr val="FFC66D"/>
                </a:solidFill>
                <a:effectLst/>
              </a:rPr>
              <a:t>refreshBeanFactory</a:t>
            </a:r>
            <a:r>
              <a:rPr lang="zh-CN" altLang="en-US" dirty="0">
                <a:solidFill>
                  <a:srgbClr val="FFC66D"/>
                </a:solidFill>
                <a:effectLst/>
              </a:rPr>
              <a:t>方法</a:t>
            </a:r>
            <a:endParaRPr lang="en-US" altLang="zh-CN" dirty="0">
              <a:solidFill>
                <a:srgbClr val="FFC66D"/>
              </a:solidFill>
              <a:effectLst/>
            </a:endParaRPr>
          </a:p>
          <a:p>
            <a:pPr marL="685800" lvl="1" indent="-228600">
              <a:buAutoNum type="arabicPeriod"/>
            </a:pPr>
            <a:r>
              <a:rPr lang="en-US" altLang="zh-CN" dirty="0" err="1"/>
              <a:t>DefaultListableBeanFactory</a:t>
            </a:r>
            <a:r>
              <a:rPr lang="en-US" altLang="zh-CN" dirty="0"/>
              <a:t> </a:t>
            </a:r>
            <a:r>
              <a:rPr lang="en-US" altLang="zh-CN" dirty="0" err="1"/>
              <a:t>beanFactory</a:t>
            </a:r>
            <a:r>
              <a:rPr lang="en-US" altLang="zh-CN" dirty="0"/>
              <a:t> = </a:t>
            </a:r>
            <a:r>
              <a:rPr lang="en-US" altLang="zh-CN" dirty="0" err="1"/>
              <a:t>createBeanFactory</a:t>
            </a:r>
            <a:r>
              <a:rPr lang="en-US" altLang="zh-CN" dirty="0"/>
              <a:t>()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</a:t>
            </a:r>
          </a:p>
          <a:p>
            <a:pPr marL="685800" lvl="1" indent="-228600">
              <a:buAutoNum type="arabicPeriod"/>
            </a:pPr>
            <a:r>
              <a:rPr lang="en-US" altLang="zh-CN" dirty="0" err="1"/>
              <a:t>loadBeanDefinitions</a:t>
            </a:r>
            <a:r>
              <a:rPr lang="en-US" altLang="zh-CN" dirty="0"/>
              <a:t>(</a:t>
            </a:r>
            <a:r>
              <a:rPr lang="en-US" altLang="zh-CN" dirty="0" err="1"/>
              <a:t>beanFactory</a:t>
            </a:r>
            <a:r>
              <a:rPr lang="en-US" altLang="zh-CN" dirty="0"/>
              <a:t>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 </a:t>
            </a:r>
            <a:r>
              <a:rPr lang="zh-CN" altLang="en-US" dirty="0">
                <a:solidFill>
                  <a:srgbClr val="CC7832"/>
                </a:solidFill>
                <a:effectLst/>
              </a:rPr>
              <a:t>加载</a:t>
            </a:r>
            <a:r>
              <a:rPr lang="en-US" altLang="zh-CN" dirty="0" err="1">
                <a:solidFill>
                  <a:srgbClr val="CC7832"/>
                </a:solidFill>
                <a:effectLst/>
              </a:rPr>
              <a:t>beanDefinition</a:t>
            </a:r>
            <a:endParaRPr lang="en-US" altLang="zh-CN" dirty="0">
              <a:solidFill>
                <a:srgbClr val="FFC66D"/>
              </a:solidFill>
              <a:effectLst/>
            </a:endParaRPr>
          </a:p>
          <a:p>
            <a:pPr marL="228600" lvl="0" indent="-228600">
              <a:buAutoNum type="arabicPeriod"/>
            </a:pPr>
            <a:r>
              <a:rPr lang="en-US" altLang="zh-CN" dirty="0" err="1"/>
              <a:t>AbstractXmlApplicationContext</a:t>
            </a:r>
            <a:r>
              <a:rPr lang="zh-CN" altLang="en-US" dirty="0"/>
              <a:t>的</a:t>
            </a:r>
            <a:r>
              <a:rPr lang="en-US" altLang="zh-CN" dirty="0" err="1">
                <a:solidFill>
                  <a:srgbClr val="FFC66D"/>
                </a:solidFill>
                <a:effectLst/>
              </a:rPr>
              <a:t>loadBeanDefinitions</a:t>
            </a:r>
            <a:r>
              <a:rPr lang="zh-CN" altLang="en-US" dirty="0">
                <a:solidFill>
                  <a:srgbClr val="FFC66D"/>
                </a:solidFill>
                <a:effectLst/>
              </a:rPr>
              <a:t>方法</a:t>
            </a:r>
            <a:endParaRPr lang="en-US" altLang="zh-CN" dirty="0">
              <a:solidFill>
                <a:srgbClr val="FFC66D"/>
              </a:solidFill>
              <a:effectLst/>
            </a:endParaRPr>
          </a:p>
          <a:p>
            <a:pPr marL="685800" lvl="1" indent="-228600">
              <a:buAutoNum type="arabicPeriod"/>
            </a:pPr>
            <a:r>
              <a:rPr lang="zh-CN" altLang="en-US" dirty="0">
                <a:solidFill>
                  <a:srgbClr val="FFC66D"/>
                </a:solidFill>
                <a:effectLst/>
                <a:latin typeface="JetBrains Mono"/>
              </a:rPr>
              <a:t>组合</a:t>
            </a:r>
            <a:r>
              <a:rPr lang="en-US" altLang="zh-CN" dirty="0" err="1"/>
              <a:t>XmlBeanDefinitionReader</a:t>
            </a:r>
            <a:endParaRPr lang="en-US" altLang="zh-CN" dirty="0"/>
          </a:p>
          <a:p>
            <a:pPr marL="228600" lvl="0" indent="-228600">
              <a:buAutoNum type="arabicPeriod"/>
            </a:pP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优化</a:t>
            </a:r>
            <a:r>
              <a:rPr lang="en-US" altLang="zh-CN" dirty="0" err="1">
                <a:solidFill>
                  <a:srgbClr val="FFC66D"/>
                </a:solidFill>
                <a:effectLst/>
              </a:rPr>
              <a:t>createBean</a:t>
            </a:r>
            <a:endParaRPr lang="en-US" altLang="zh-CN" dirty="0">
              <a:solidFill>
                <a:srgbClr val="FFC66D"/>
              </a:solidFill>
              <a:effectLst/>
            </a:endParaRPr>
          </a:p>
          <a:p>
            <a:pPr marL="685800" lvl="1" indent="-228600">
              <a:buAutoNum type="arabicPeriod"/>
            </a:pPr>
            <a:r>
              <a:rPr lang="zh-CN" altLang="en-US" dirty="0">
                <a:solidFill>
                  <a:srgbClr val="FFC66D"/>
                </a:solidFill>
                <a:effectLst/>
                <a:latin typeface="JetBrains Mono"/>
              </a:rPr>
              <a:t>添加</a:t>
            </a:r>
            <a:r>
              <a:rPr lang="en-US" altLang="zh-CN" dirty="0" err="1">
                <a:solidFill>
                  <a:srgbClr val="FFC66D"/>
                </a:solidFill>
                <a:effectLst/>
              </a:rPr>
              <a:t>initializeBean</a:t>
            </a:r>
            <a:endParaRPr lang="en-US" altLang="zh-CN" dirty="0">
              <a:solidFill>
                <a:srgbClr val="FFC66D"/>
              </a:solidFill>
              <a:effectLst/>
            </a:endParaRPr>
          </a:p>
          <a:p>
            <a:pPr marL="685800" lvl="1" indent="-228600">
              <a:buAutoNum type="arabicPeriod"/>
            </a:pPr>
            <a:r>
              <a:rPr lang="zh-CN" altLang="en-US" dirty="0">
                <a:solidFill>
                  <a:srgbClr val="808080"/>
                </a:solidFill>
                <a:effectLst/>
              </a:rPr>
              <a:t>执行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effectLst/>
                <a:latin typeface="JetBrains Mono"/>
              </a:rPr>
              <a:t>BeanPostProcessor</a:t>
            </a:r>
            <a:r>
              <a:rPr lang="en-US" altLang="zh-CN" dirty="0">
                <a:solidFill>
                  <a:srgbClr val="808080"/>
                </a:solidFill>
                <a:effectLst/>
                <a:latin typeface="JetBrains Mono"/>
              </a:rPr>
              <a:t> Before 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处理</a:t>
            </a:r>
            <a:endParaRPr lang="en-US" altLang="zh-CN" dirty="0">
              <a:solidFill>
                <a:srgbClr val="FFC66D"/>
              </a:solidFill>
              <a:effectLst/>
            </a:endParaRPr>
          </a:p>
          <a:p>
            <a:pPr marL="685800" lvl="1" indent="-228600">
              <a:buAutoNum type="arabicPeriod"/>
            </a:pPr>
            <a:r>
              <a:rPr lang="zh-CN" altLang="en-US" dirty="0">
                <a:solidFill>
                  <a:srgbClr val="FFC66D"/>
                </a:solidFill>
                <a:effectLst/>
                <a:latin typeface="JetBrains Mono"/>
              </a:rPr>
              <a:t>执行初始化方法</a:t>
            </a:r>
            <a:endParaRPr lang="en-US" altLang="zh-CN" dirty="0">
              <a:solidFill>
                <a:srgbClr val="FFC66D"/>
              </a:solidFill>
              <a:effectLst/>
              <a:latin typeface="JetBrains Mono"/>
            </a:endParaRPr>
          </a:p>
          <a:p>
            <a:pPr marL="685800" lvl="1" indent="-228600">
              <a:buAutoNum type="arabicPeriod"/>
            </a:pPr>
            <a:r>
              <a:rPr lang="zh-CN" altLang="en-US" dirty="0">
                <a:solidFill>
                  <a:srgbClr val="808080"/>
                </a:solidFill>
                <a:effectLst/>
              </a:rPr>
              <a:t>执行</a:t>
            </a:r>
            <a:r>
              <a:rPr lang="zh-CN" altLang="en-US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altLang="zh-CN" dirty="0" err="1">
                <a:solidFill>
                  <a:srgbClr val="808080"/>
                </a:solidFill>
                <a:effectLst/>
                <a:latin typeface="JetBrains Mono"/>
              </a:rPr>
              <a:t>BeanPostProcessor</a:t>
            </a:r>
            <a:r>
              <a:rPr lang="en-US" altLang="zh-CN" dirty="0">
                <a:solidFill>
                  <a:srgbClr val="808080"/>
                </a:solidFill>
                <a:effectLst/>
                <a:latin typeface="JetBrains Mono"/>
              </a:rPr>
              <a:t> After 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处理</a:t>
            </a:r>
            <a:br>
              <a:rPr lang="en-US" altLang="zh-CN" dirty="0">
                <a:solidFill>
                  <a:srgbClr val="808080"/>
                </a:solidFill>
                <a:effectLst/>
                <a:latin typeface="JetBrains Mono"/>
              </a:rPr>
            </a:b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00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29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优化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createBean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</a:t>
            </a:r>
            <a:endParaRPr lang="en-US" altLang="zh-CN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优化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initializeBean</a:t>
            </a: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方法</a:t>
            </a:r>
            <a:endParaRPr lang="en-US" altLang="zh-CN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优化清除方法保存</a:t>
            </a:r>
            <a:endParaRPr lang="en-US" altLang="zh-CN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需要清除的对象</a:t>
            </a:r>
            <a:endParaRPr lang="en-US" altLang="zh-CN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调用清除方法</a:t>
            </a:r>
            <a:endParaRPr lang="en-US" altLang="zh-CN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在创建容器时注册钩子 </a:t>
            </a:r>
            <a:r>
              <a:rPr lang="en-US" altLang="zh-CN" b="0" i="0" dirty="0" err="1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applicationContext.registerShutdownHook</a:t>
            </a:r>
            <a:r>
              <a:rPr lang="en-US" altLang="zh-CN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();</a:t>
            </a:r>
            <a:endParaRPr lang="zh-CN" altLang="en-US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10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err="1"/>
              <a:t>createBean</a:t>
            </a:r>
            <a:r>
              <a:rPr lang="zh-CN" altLang="en-US" dirty="0"/>
              <a:t>中添加 容器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en-US" altLang="zh-CN" dirty="0" err="1"/>
              <a:t>BeanNameAware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/>
              <a:t>BeanFactoryAware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/>
              <a:t>BeanClassLoaderAware</a:t>
            </a:r>
            <a:endParaRPr lang="en-US" altLang="zh-CN" dirty="0"/>
          </a:p>
          <a:p>
            <a:pPr marL="228600" lvl="0" indent="-228600">
              <a:buAutoNum type="arabicPeriod"/>
            </a:pPr>
            <a:r>
              <a:rPr lang="en-US" altLang="zh-CN" dirty="0" err="1"/>
              <a:t>ApplicationContext</a:t>
            </a:r>
            <a:r>
              <a:rPr lang="zh-CN" altLang="en-US" dirty="0"/>
              <a:t>的</a:t>
            </a:r>
            <a:r>
              <a:rPr lang="en-US" altLang="zh-CN" dirty="0"/>
              <a:t>refresh</a:t>
            </a:r>
            <a:r>
              <a:rPr lang="zh-CN" altLang="en-US" dirty="0"/>
              <a:t>过程中添加 容器感知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8164-8AFF-438C-8F6D-BDC7FDDE3E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8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008F7-16C8-476B-ACC1-2CDD6094D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1EF1C5-A27C-4F6C-8081-62A063091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8BC2F-64F7-4D82-BD48-579808D8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0ADB7C-8D7D-4C03-8786-EE10F365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4B5E1E-86FA-4534-8080-000487A5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7184A-9D82-4650-9A0E-A2456631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947608-68F8-4984-86DA-7E1DC43B2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0E58F-CDDF-48B9-A22F-FCC32BFE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6F048-7601-4A28-A050-DE905D30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821CC-1283-4CAF-B6B2-295851EE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0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C23CB9-F5B2-4709-9955-C5396F3A4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963674-06E0-452A-B1D2-1B7888B02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8EB238-22E1-4892-9261-7F5CC73DE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286D85-0120-4049-9455-7DAFF4AE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07E599-BCF1-403A-BD02-F7EEF1D8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9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6F52B-C994-4C1A-B942-2C3AB1D5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643DB-C51C-4095-A9AE-9C0AD0782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1D718-28B4-489F-A9A3-1E61FA2A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BD62A5-8C59-4EEB-92EF-B4904094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86AB35-FDF6-4D2C-8A45-9E3C92A4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2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B35F2-112F-415B-AA88-8460399F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802F91-5DFD-4E0D-B381-8EAE848C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DFC876-0DEC-4C84-9D67-F9A69B2B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2C72FA-5362-4997-8479-740A1B20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BFBD6E-7ABD-45E3-8788-EED59531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60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F88AF-2C72-471E-978F-1A092971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FF14C1-25EE-4BA4-918C-DE9660708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87D05D-A558-4A1B-A57C-F734DBDEB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6F3E02-2B3A-496F-B692-0F89C310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340C00-875E-436B-872E-97E95750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9E61B0-4BD2-4664-9E06-B234B9D6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5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97C98-290F-43F9-AD4E-9B21D4AD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39B225-2769-4777-8B09-05D4A9C0E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3EC677-73EB-4355-B9DD-664D3CA99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451111-B6D1-4FD0-AB5D-54EA46C5F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FF231E-EBA0-453A-A0C8-4A14044CC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BFA4CB-6718-4CFD-AB13-5330F6E0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B4B988-5FE1-4C2F-BEE8-AC4B2430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BD33C9-36B0-4046-90EA-C34E5664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22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3013F-E598-4F38-AD36-8DAFB002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788F9C-D2E9-4009-B65E-3C7CE2AD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212285-9125-46D7-B63E-C4D1496E5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DD38DB-9D6C-4A6C-909D-97AA0965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43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9C3F3A-3342-4823-95E4-4CF2C9B9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C8B20D-2170-4776-BC3B-E249263D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F05F00-C5D3-4635-9FCC-5E07A8FE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58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CE6E7-A514-4578-A8DD-6DBF2989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4DA12A-70C4-47D2-9AD4-14C0A18C1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14A31F-63E4-416F-8C1E-8D7A0F519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41E80B-FCA4-446B-B2AC-6142571E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A35435-53D6-4F8E-B278-DA2FCD287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7243E-43FC-4378-B196-5F222B84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9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8F580-E1EA-4851-9AD6-F708912C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E90E5C-CADB-48D4-AB12-C5E20B6E2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B1D6F6-60DB-40DF-9810-FDFCBD835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4BCD24-473C-4AA6-BE46-949803BD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ABC15F-E518-40E7-BDF3-5C8AF676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495F48-52F4-40AD-939E-3999248D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0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7F95BE1-719A-495F-BFDB-ABFFF1D0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7EB283-8A2D-4A8D-A345-E856FAAA0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812F51-DDB3-4BB5-9BB7-53095853A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36747-81E9-42CD-B340-65E09D3FC35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DBB0-F568-490B-8B4E-B69F2022D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35CDD3-111C-417F-AA78-FB4CB1B4F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99FF7-4E6E-4D3B-932A-19EDA836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50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972AC-D703-4C14-A161-A35CA2010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手写</a:t>
            </a:r>
            <a:r>
              <a:rPr lang="en-US" altLang="zh-CN" dirty="0"/>
              <a:t>Spring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193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EFFF0-FCC5-4548-A5F8-49737A10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4143022" cy="1325563"/>
          </a:xfrm>
        </p:spPr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初始化和销毁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3D0B3-4162-4110-8417-08BF96CB3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4" y="1049867"/>
            <a:ext cx="4495623" cy="31328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51D489-1739-4BC7-B0AD-A493FE11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11" y="225776"/>
            <a:ext cx="7339402" cy="29566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FD928A9-9A6C-4211-AF0A-3C5159630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11" y="3382695"/>
            <a:ext cx="5025865" cy="33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3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37578-DC9E-43E3-8574-62A1699E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/>
              <a:t>8. Aware </a:t>
            </a:r>
            <a:r>
              <a:rPr lang="zh-CN" altLang="en-US" dirty="0"/>
              <a:t>感知容器对象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DE8C62-EB85-42D1-ABB4-60CA9DF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6" y="948267"/>
            <a:ext cx="4838319" cy="2698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4A52BE-9A9E-4EA6-9787-D8778225C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978" y="0"/>
            <a:ext cx="515902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215FCF-CBB3-4F1E-B622-114F8FAF7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74" y="3665464"/>
            <a:ext cx="5315085" cy="30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0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BCA64-D005-4679-A5E4-05AFBFD7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/>
              <a:t>9. </a:t>
            </a:r>
            <a:r>
              <a:rPr lang="zh-CN" altLang="en-US" dirty="0"/>
              <a:t>作用域和</a:t>
            </a:r>
            <a:r>
              <a:rPr lang="en-US" altLang="zh-CN" dirty="0" err="1"/>
              <a:t>FactoryBean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8F43CD-ED3A-4282-A528-907A37309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2" y="1008993"/>
            <a:ext cx="4596633" cy="29008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C30B03-D96A-4631-9007-0D74006C6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1"/>
          <a:stretch/>
        </p:blipFill>
        <p:spPr>
          <a:xfrm>
            <a:off x="6096000" y="85341"/>
            <a:ext cx="4288221" cy="4961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58B3D5-3FBC-42D4-9911-57B50E10D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63" y="3825765"/>
            <a:ext cx="3999040" cy="30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9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F2557-74B0-4AF4-8431-6EA5690F4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/>
              <a:t>10. </a:t>
            </a:r>
            <a:r>
              <a:rPr lang="zh-CN" altLang="en-US" dirty="0"/>
              <a:t>事件监听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0EFDBB-A5F0-4C6A-BA37-0C34EA13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0" y="1072056"/>
            <a:ext cx="2875340" cy="21736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19DAE6-2B15-4AEF-9877-0164AEE52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3"/>
          <a:stretch/>
        </p:blipFill>
        <p:spPr>
          <a:xfrm>
            <a:off x="3176709" y="114610"/>
            <a:ext cx="9015291" cy="50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66486-48ED-4CFC-A7F1-798605D6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AOP</a:t>
            </a:r>
            <a:r>
              <a:rPr lang="zh-CN" altLang="en-US" dirty="0"/>
              <a:t>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80182A-04ED-4388-BE8D-9727887C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02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95C0B-1F59-4AA3-9BF9-EE9F3C17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07" y="133898"/>
            <a:ext cx="3439510" cy="748972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基于</a:t>
            </a:r>
            <a:r>
              <a:rPr lang="en-US" altLang="zh-CN" sz="3600" dirty="0"/>
              <a:t>JDK </a:t>
            </a:r>
            <a:r>
              <a:rPr lang="zh-CN" altLang="en-US" sz="3600" dirty="0"/>
              <a:t>、</a:t>
            </a:r>
            <a:r>
              <a:rPr lang="en-US" altLang="zh-CN" sz="3600" dirty="0" err="1"/>
              <a:t>CGlib</a:t>
            </a:r>
            <a:r>
              <a:rPr lang="zh-CN" altLang="en-US" sz="3600" dirty="0"/>
              <a:t>实现</a:t>
            </a:r>
            <a:r>
              <a:rPr lang="en-US" altLang="zh-CN" sz="3600" dirty="0"/>
              <a:t>AOP 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1070E2-0BF8-4D39-8325-B9089A925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07" y="1142452"/>
            <a:ext cx="4353910" cy="27449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4FF105-7252-494B-8661-75AD29B65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80" y="0"/>
            <a:ext cx="7810419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31A018-8BB8-40DD-B50A-E4C2108A8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44" y="4301838"/>
            <a:ext cx="4130566" cy="18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89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DCBE4-A3ED-49EF-BE97-F04FB154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60531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+mn-lt"/>
              </a:rPr>
              <a:t>2.</a:t>
            </a:r>
            <a:r>
              <a:rPr lang="zh-CN" altLang="en-US" sz="3200" dirty="0">
                <a:latin typeface="+mn-lt"/>
              </a:rPr>
              <a:t>把</a:t>
            </a:r>
            <a:r>
              <a:rPr lang="en-US" altLang="zh-CN" sz="3200" dirty="0">
                <a:latin typeface="+mn-lt"/>
              </a:rPr>
              <a:t>AOP</a:t>
            </a:r>
            <a:r>
              <a:rPr lang="zh-CN" altLang="en-US" sz="3200" dirty="0">
                <a:latin typeface="+mn-lt"/>
              </a:rPr>
              <a:t>扩展到</a:t>
            </a:r>
            <a:r>
              <a:rPr lang="en-US" altLang="zh-CN" sz="3200" dirty="0">
                <a:latin typeface="+mn-lt"/>
              </a:rPr>
              <a:t>Bean</a:t>
            </a:r>
            <a:r>
              <a:rPr lang="zh-CN" altLang="en-US" sz="3200" dirty="0">
                <a:latin typeface="+mn-lt"/>
              </a:rPr>
              <a:t>的生命周期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6771F2-4EC0-49A1-80A2-A0464859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9" y="1108842"/>
            <a:ext cx="4255038" cy="29376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2DDEA6-89BE-48C4-8177-465125A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963" y="0"/>
            <a:ext cx="7568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3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C64E9-4242-46A5-A753-10D1E6E5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1C448-94A0-43E7-8CD4-114221F41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43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66486-48ED-4CFC-A7F1-798605D6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IOC</a:t>
            </a:r>
            <a:r>
              <a:rPr lang="zh-CN" altLang="en-US" dirty="0"/>
              <a:t>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80182A-04ED-4388-BE8D-9727887C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01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66FB4-04A3-423C-A581-8A23BFBD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55884" cy="123808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创建一个简单的</a:t>
            </a:r>
            <a:r>
              <a:rPr lang="en-US" altLang="zh-CN" dirty="0"/>
              <a:t>Bean</a:t>
            </a:r>
            <a:r>
              <a:rPr lang="zh-CN" altLang="en-US" dirty="0"/>
              <a:t>容器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A7B5EE-D2F8-422B-A4D0-2CCAF6A4F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3" y="2005446"/>
            <a:ext cx="6017349" cy="23237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87B1D2-CA68-4495-9AF5-B3CFCCE4D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32" y="1907453"/>
            <a:ext cx="5020926" cy="40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9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2C220-825F-4BED-BC8C-0C7E3EF8A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34"/>
            <a:ext cx="4993458" cy="108868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2.</a:t>
            </a:r>
            <a:r>
              <a:rPr lang="zh-CN" altLang="en-US" sz="3600" dirty="0"/>
              <a:t> 实现</a:t>
            </a:r>
            <a:r>
              <a:rPr lang="en-US" altLang="zh-CN" sz="3600" dirty="0"/>
              <a:t>Bean</a:t>
            </a:r>
            <a:r>
              <a:rPr lang="zh-CN" altLang="en-US" sz="3600" dirty="0"/>
              <a:t>的定义、注册、获取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74A36F-44C5-449F-BB67-C1FE42C9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90" y="992740"/>
            <a:ext cx="6830791" cy="44127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B88CA9-E936-4D5D-B725-03D6D811A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31" y="1221845"/>
            <a:ext cx="4743227" cy="19130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5AB3E2-0880-4B9D-9892-894C19141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2" y="3657599"/>
            <a:ext cx="4883768" cy="28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79825-3D22-4106-9488-C692CEF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4" y="0"/>
            <a:ext cx="4824630" cy="1149069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对象实例化策略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BCA6BC-E353-4A78-8DED-C4E88FBD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3" y="1501486"/>
            <a:ext cx="4399590" cy="19275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7F7FCB-E82D-466A-878A-74A92F0C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404" y="129322"/>
            <a:ext cx="6318333" cy="41419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A06DFA-069A-470F-91CD-6B9F4CA1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95" y="3715661"/>
            <a:ext cx="4739284" cy="28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0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6D6A9-11EF-4D14-9610-D55EBB18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98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4.</a:t>
            </a:r>
            <a:r>
              <a:rPr lang="zh-CN" altLang="en-US" sz="4000" dirty="0"/>
              <a:t>注入属性和依赖对象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8F76AA-365F-462D-A1B2-A737F80F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6" y="1236695"/>
            <a:ext cx="3582474" cy="25183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9A00DF-74C5-443B-9462-1C032A87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09" y="306597"/>
            <a:ext cx="7057272" cy="4920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4B54BB-A6D4-4DD9-A4BF-2436C4BAB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57" y="4021742"/>
            <a:ext cx="4749217" cy="28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5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5FC28-660D-49B8-B153-E16185C1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" y="176211"/>
            <a:ext cx="4391891" cy="100965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资源加载器解析文件注册对象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68868B-C095-41D0-98A8-F7EF5AF7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" y="1344240"/>
            <a:ext cx="3180046" cy="2084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C35A95-E875-4A31-B11C-6FB7824C7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23" y="462650"/>
            <a:ext cx="7593399" cy="53652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0511A6-76B6-4A95-8E47-A484F0D4A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25" y="3715439"/>
            <a:ext cx="5171403" cy="16020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70D284-A68E-4BF8-BD96-F77D36DBB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59" y="4790607"/>
            <a:ext cx="4391891" cy="18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2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EFFF0-FCC5-4548-A5F8-49737A10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3470313" cy="1325563"/>
          </a:xfrm>
        </p:spPr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应用上下文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701108-6BB6-46F7-8F2C-98D0F28C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5" y="1090670"/>
            <a:ext cx="4420657" cy="31991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5B50A2-F25D-4E37-BDB9-101F906CE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24" y="18255"/>
            <a:ext cx="7417875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74C291-FEBA-4CCB-B7DA-68BD983FF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94" y="4466107"/>
            <a:ext cx="4420657" cy="214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AD7545-A5B8-47C0-AF00-98F75C439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47" b="31190"/>
          <a:stretch/>
        </p:blipFill>
        <p:spPr>
          <a:xfrm>
            <a:off x="0" y="0"/>
            <a:ext cx="11421837" cy="68697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72C533-9AD2-4822-A037-746B03F2E453}"/>
              </a:ext>
            </a:extLst>
          </p:cNvPr>
          <p:cNvSpPr/>
          <p:nvPr/>
        </p:nvSpPr>
        <p:spPr>
          <a:xfrm>
            <a:off x="8322845" y="440871"/>
            <a:ext cx="1482462" cy="1597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32FF9-8D7F-419B-ACBF-37B77452B6C1}"/>
              </a:ext>
            </a:extLst>
          </p:cNvPr>
          <p:cNvSpPr txBox="1"/>
          <p:nvPr/>
        </p:nvSpPr>
        <p:spPr>
          <a:xfrm>
            <a:off x="8441872" y="3510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单例模块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008CB6-1584-40D9-80BB-11A1AEEAB39D}"/>
              </a:ext>
            </a:extLst>
          </p:cNvPr>
          <p:cNvSpPr txBox="1"/>
          <p:nvPr/>
        </p:nvSpPr>
        <p:spPr>
          <a:xfrm>
            <a:off x="4594757" y="4476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C99434-B7A0-4C2C-88F2-DF3CB45BF8C7}"/>
              </a:ext>
            </a:extLst>
          </p:cNvPr>
          <p:cNvSpPr txBox="1"/>
          <p:nvPr/>
        </p:nvSpPr>
        <p:spPr>
          <a:xfrm>
            <a:off x="6388308" y="256205"/>
            <a:ext cx="195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实现</a:t>
            </a:r>
            <a:r>
              <a:rPr lang="en-US" altLang="zh-CN" b="1" dirty="0">
                <a:solidFill>
                  <a:srgbClr val="FF0000"/>
                </a:solidFill>
              </a:rPr>
              <a:t>Bean</a:t>
            </a:r>
            <a:r>
              <a:rPr lang="zh-CN" altLang="en-US" b="1" dirty="0">
                <a:solidFill>
                  <a:srgbClr val="FF0000"/>
                </a:solidFill>
              </a:rPr>
              <a:t>扩展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9D43B3-43D0-41D6-9CA3-D3C93224B791}"/>
              </a:ext>
            </a:extLst>
          </p:cNvPr>
          <p:cNvSpPr txBox="1"/>
          <p:nvPr/>
        </p:nvSpPr>
        <p:spPr>
          <a:xfrm>
            <a:off x="1912404" y="209158"/>
            <a:ext cx="195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查找</a:t>
            </a:r>
            <a:r>
              <a:rPr lang="en-US" altLang="zh-CN" b="1" dirty="0">
                <a:solidFill>
                  <a:srgbClr val="FF0000"/>
                </a:solidFill>
              </a:rPr>
              <a:t>Bean</a:t>
            </a:r>
            <a:r>
              <a:rPr lang="zh-CN" altLang="en-US" b="1" dirty="0">
                <a:solidFill>
                  <a:srgbClr val="FF0000"/>
                </a:solidFill>
              </a:rPr>
              <a:t>列表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3F0255-F0CB-4040-BD92-84D48BD3CDF2}"/>
              </a:ext>
            </a:extLst>
          </p:cNvPr>
          <p:cNvSpPr txBox="1"/>
          <p:nvPr/>
        </p:nvSpPr>
        <p:spPr>
          <a:xfrm>
            <a:off x="4634104" y="219203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多例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单例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908C9F-6C7A-427B-862E-467BB835FC33}"/>
              </a:ext>
            </a:extLst>
          </p:cNvPr>
          <p:cNvSpPr txBox="1"/>
          <p:nvPr/>
        </p:nvSpPr>
        <p:spPr>
          <a:xfrm>
            <a:off x="9805307" y="247907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创建</a:t>
            </a:r>
            <a:r>
              <a:rPr lang="en-US" altLang="zh-CN" b="1" dirty="0">
                <a:solidFill>
                  <a:srgbClr val="FF0000"/>
                </a:solidFill>
              </a:rPr>
              <a:t>Bean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8377A3-C040-46A1-8949-88C9E93F334D}"/>
              </a:ext>
            </a:extLst>
          </p:cNvPr>
          <p:cNvSpPr txBox="1"/>
          <p:nvPr/>
        </p:nvSpPr>
        <p:spPr>
          <a:xfrm>
            <a:off x="9884229" y="3824925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实际创建</a:t>
            </a:r>
            <a:r>
              <a:rPr lang="en-US" altLang="zh-CN" b="1" dirty="0">
                <a:solidFill>
                  <a:srgbClr val="FF0000"/>
                </a:solidFill>
              </a:rPr>
              <a:t>Bean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填充属性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扩展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5E4785-CD1D-43D8-A480-7E9C262DBFD0}"/>
              </a:ext>
            </a:extLst>
          </p:cNvPr>
          <p:cNvSpPr txBox="1"/>
          <p:nvPr/>
        </p:nvSpPr>
        <p:spPr>
          <a:xfrm>
            <a:off x="9783200" y="5562457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获取</a:t>
            </a:r>
            <a:r>
              <a:rPr lang="en-US" altLang="zh-CN" b="1" dirty="0" err="1">
                <a:solidFill>
                  <a:srgbClr val="FF0000"/>
                </a:solidFill>
              </a:rPr>
              <a:t>beanDefinition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46EBF2-2C83-4E60-8B88-992D747156DE}"/>
              </a:ext>
            </a:extLst>
          </p:cNvPr>
          <p:cNvSpPr txBox="1"/>
          <p:nvPr/>
        </p:nvSpPr>
        <p:spPr>
          <a:xfrm>
            <a:off x="1819216" y="1398164"/>
            <a:ext cx="17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Ioc</a:t>
            </a:r>
            <a:r>
              <a:rPr lang="zh-CN" altLang="en-US" b="1" dirty="0">
                <a:solidFill>
                  <a:srgbClr val="FF0000"/>
                </a:solidFill>
              </a:rPr>
              <a:t>容器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0C2A18-0EAE-4B60-88EE-C1EDCB3A951B}"/>
              </a:ext>
            </a:extLst>
          </p:cNvPr>
          <p:cNvSpPr txBox="1"/>
          <p:nvPr/>
        </p:nvSpPr>
        <p:spPr>
          <a:xfrm>
            <a:off x="1231708" y="2283400"/>
            <a:ext cx="221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Ioc</a:t>
            </a:r>
            <a:r>
              <a:rPr lang="zh-CN" altLang="en-US" b="1" dirty="0">
                <a:solidFill>
                  <a:srgbClr val="FF0000"/>
                </a:solidFill>
              </a:rPr>
              <a:t>容器：添加刷新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5B6214-DBE2-479F-ABF1-4838B1F5DDF8}"/>
              </a:ext>
            </a:extLst>
          </p:cNvPr>
          <p:cNvSpPr txBox="1"/>
          <p:nvPr/>
        </p:nvSpPr>
        <p:spPr>
          <a:xfrm>
            <a:off x="322752" y="3640259"/>
            <a:ext cx="116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创建容器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21F238-7338-4E9E-A2B4-571FA3950327}"/>
              </a:ext>
            </a:extLst>
          </p:cNvPr>
          <p:cNvSpPr/>
          <p:nvPr/>
        </p:nvSpPr>
        <p:spPr>
          <a:xfrm>
            <a:off x="-1" y="1143000"/>
            <a:ext cx="1255011" cy="187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2FEEE2-11CD-449C-97F1-F22A7AA87E83}"/>
              </a:ext>
            </a:extLst>
          </p:cNvPr>
          <p:cNvSpPr txBox="1"/>
          <p:nvPr/>
        </p:nvSpPr>
        <p:spPr>
          <a:xfrm>
            <a:off x="-103446" y="1208033"/>
            <a:ext cx="159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文件加载模块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F73F2F-E450-482D-9F76-B2A56248065D}"/>
              </a:ext>
            </a:extLst>
          </p:cNvPr>
          <p:cNvSpPr txBox="1"/>
          <p:nvPr/>
        </p:nvSpPr>
        <p:spPr>
          <a:xfrm>
            <a:off x="2890746" y="4875061"/>
            <a:ext cx="3722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100" b="1" dirty="0">
                <a:solidFill>
                  <a:srgbClr val="FF0000"/>
                </a:solidFill>
              </a:rPr>
              <a:t>创建</a:t>
            </a:r>
            <a:r>
              <a:rPr lang="en-US" altLang="zh-CN" sz="1100" b="1" dirty="0" err="1">
                <a:solidFill>
                  <a:srgbClr val="FF0000"/>
                </a:solidFill>
              </a:rPr>
              <a:t>BeanFactory</a:t>
            </a:r>
            <a:r>
              <a:rPr lang="zh-CN" altLang="en-US" sz="1100" b="1" dirty="0">
                <a:solidFill>
                  <a:srgbClr val="FF0000"/>
                </a:solidFill>
              </a:rPr>
              <a:t>：即新建</a:t>
            </a:r>
            <a:r>
              <a:rPr lang="en-US" altLang="zh-CN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DefaultListableBeanFactory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100" b="1" dirty="0">
                <a:solidFill>
                  <a:srgbClr val="FF0000"/>
                </a:solidFill>
              </a:rPr>
              <a:t>定义抽象方法</a:t>
            </a:r>
            <a:r>
              <a:rPr lang="en-US" altLang="zh-CN" sz="1100" b="1" dirty="0" err="1">
                <a:solidFill>
                  <a:srgbClr val="FF0000"/>
                </a:solidFill>
              </a:rPr>
              <a:t>loadBeanDefinitions</a:t>
            </a:r>
            <a:r>
              <a:rPr lang="en-US" altLang="zh-CN" sz="1100" b="1" dirty="0">
                <a:solidFill>
                  <a:srgbClr val="FF0000"/>
                </a:solidFill>
              </a:rPr>
              <a:t>【</a:t>
            </a:r>
            <a:r>
              <a:rPr lang="zh-CN" altLang="en-US" sz="1100" b="1" dirty="0">
                <a:solidFill>
                  <a:srgbClr val="FF0000"/>
                </a:solidFill>
              </a:rPr>
              <a:t>用于扩展不同形式的加载</a:t>
            </a:r>
            <a:r>
              <a:rPr lang="en-US" altLang="zh-CN" sz="1100" b="1" dirty="0" err="1">
                <a:solidFill>
                  <a:srgbClr val="FF0000"/>
                </a:solidFill>
              </a:rPr>
              <a:t>BeanDefinition</a:t>
            </a:r>
            <a:r>
              <a:rPr lang="en-US" altLang="zh-CN" sz="1100" b="1" dirty="0">
                <a:solidFill>
                  <a:srgbClr val="FF0000"/>
                </a:solidFill>
              </a:rPr>
              <a:t>】</a:t>
            </a:r>
            <a:endParaRPr lang="zh-CN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05E660D-B9C5-4DC8-A903-375CBBA1504E}"/>
              </a:ext>
            </a:extLst>
          </p:cNvPr>
          <p:cNvSpPr txBox="1"/>
          <p:nvPr/>
        </p:nvSpPr>
        <p:spPr>
          <a:xfrm>
            <a:off x="2890746" y="5632299"/>
            <a:ext cx="3722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100" b="1" dirty="0">
                <a:solidFill>
                  <a:srgbClr val="FF0000"/>
                </a:solidFill>
              </a:rPr>
              <a:t>实现</a:t>
            </a:r>
            <a:r>
              <a:rPr lang="en-US" altLang="zh-CN" sz="1100" b="1" dirty="0" err="1">
                <a:solidFill>
                  <a:srgbClr val="FF0000"/>
                </a:solidFill>
              </a:rPr>
              <a:t>loadBeanDefinitions</a:t>
            </a:r>
            <a:r>
              <a:rPr lang="zh-CN" altLang="en-US" sz="1100" b="1" dirty="0">
                <a:solidFill>
                  <a:srgbClr val="FF0000"/>
                </a:solidFill>
              </a:rPr>
              <a:t>，从</a:t>
            </a:r>
            <a:r>
              <a:rPr lang="en-US" altLang="zh-CN" sz="1100" b="1" dirty="0">
                <a:solidFill>
                  <a:srgbClr val="FF0000"/>
                </a:solidFill>
              </a:rPr>
              <a:t>xml</a:t>
            </a:r>
            <a:r>
              <a:rPr lang="zh-CN" altLang="en-US" sz="1100" b="1" dirty="0">
                <a:solidFill>
                  <a:srgbClr val="FF0000"/>
                </a:solidFill>
              </a:rPr>
              <a:t>中加载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850DF9-54E9-4FF9-AB86-B658F5C883DB}"/>
              </a:ext>
            </a:extLst>
          </p:cNvPr>
          <p:cNvSpPr txBox="1"/>
          <p:nvPr/>
        </p:nvSpPr>
        <p:spPr>
          <a:xfrm>
            <a:off x="2890746" y="6251020"/>
            <a:ext cx="3722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100" b="1" dirty="0">
                <a:solidFill>
                  <a:srgbClr val="FF0000"/>
                </a:solidFill>
              </a:rPr>
              <a:t>读取配置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56DD856-6BD8-4096-81B3-002D460E3003}"/>
              </a:ext>
            </a:extLst>
          </p:cNvPr>
          <p:cNvCxnSpPr/>
          <p:nvPr/>
        </p:nvCxnSpPr>
        <p:spPr>
          <a:xfrm>
            <a:off x="2967789" y="4772526"/>
            <a:ext cx="5377203" cy="5293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19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TM02836342[[fn=离子]]</Template>
  <TotalTime>416</TotalTime>
  <Words>907</Words>
  <Application>Microsoft Office PowerPoint</Application>
  <PresentationFormat>宽屏</PresentationFormat>
  <Paragraphs>132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JetBrains Mono</vt:lpstr>
      <vt:lpstr>等线</vt:lpstr>
      <vt:lpstr>等线 Light</vt:lpstr>
      <vt:lpstr>宋体</vt:lpstr>
      <vt:lpstr>Arial</vt:lpstr>
      <vt:lpstr>Helvetica</vt:lpstr>
      <vt:lpstr>Office 主题​​</vt:lpstr>
      <vt:lpstr>手写Spring</vt:lpstr>
      <vt:lpstr>IOC部分</vt:lpstr>
      <vt:lpstr>1. 创建一个简单的Bean容器</vt:lpstr>
      <vt:lpstr>2. 实现Bean的定义、注册、获取</vt:lpstr>
      <vt:lpstr>3.对象实例化策略</vt:lpstr>
      <vt:lpstr>4.注入属性和依赖对象</vt:lpstr>
      <vt:lpstr>5.资源加载器解析文件注册对象</vt:lpstr>
      <vt:lpstr>6.应用上下文</vt:lpstr>
      <vt:lpstr>PowerPoint 演示文稿</vt:lpstr>
      <vt:lpstr>7.初始化和销毁</vt:lpstr>
      <vt:lpstr>8. Aware 感知容器对象</vt:lpstr>
      <vt:lpstr>9. 作用域和FactoryBean</vt:lpstr>
      <vt:lpstr>10. 事件监听</vt:lpstr>
      <vt:lpstr>AOP部分</vt:lpstr>
      <vt:lpstr>1.基于JDK 、CGlib实现AOP </vt:lpstr>
      <vt:lpstr>2.把AOP扩展到Bean的生命周期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手写Spring</dc:title>
  <dc:creator>何 学诚</dc:creator>
  <cp:lastModifiedBy>何 学诚</cp:lastModifiedBy>
  <cp:revision>91</cp:revision>
  <dcterms:created xsi:type="dcterms:W3CDTF">2022-03-06T06:34:45Z</dcterms:created>
  <dcterms:modified xsi:type="dcterms:W3CDTF">2022-03-06T13:31:15Z</dcterms:modified>
</cp:coreProperties>
</file>